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Shape 6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Shape 7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Shape 8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Shape 8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Shape 10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Shape 11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Shape 12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Shape 13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5200"/>
            </a:lvl1pPr>
            <a:lvl2pPr lvl="1" algn="ctr">
              <a:spcBef>
                <a:spcPts val="0"/>
              </a:spcBef>
              <a:buSzPct val="100000"/>
              <a:defRPr sz="5200"/>
            </a:lvl2pPr>
            <a:lvl3pPr lvl="2" algn="ctr">
              <a:spcBef>
                <a:spcPts val="0"/>
              </a:spcBef>
              <a:buSzPct val="100000"/>
              <a:defRPr sz="5200"/>
            </a:lvl3pPr>
            <a:lvl4pPr lvl="3" algn="ctr">
              <a:spcBef>
                <a:spcPts val="0"/>
              </a:spcBef>
              <a:buSzPct val="100000"/>
              <a:defRPr sz="5200"/>
            </a:lvl4pPr>
            <a:lvl5pPr lvl="4" algn="ctr">
              <a:spcBef>
                <a:spcPts val="0"/>
              </a:spcBef>
              <a:buSzPct val="100000"/>
              <a:defRPr sz="5200"/>
            </a:lvl5pPr>
            <a:lvl6pPr lvl="5" algn="ctr">
              <a:spcBef>
                <a:spcPts val="0"/>
              </a:spcBef>
              <a:buSzPct val="100000"/>
              <a:defRPr sz="5200"/>
            </a:lvl6pPr>
            <a:lvl7pPr lvl="6" algn="ctr">
              <a:spcBef>
                <a:spcPts val="0"/>
              </a:spcBef>
              <a:buSzPct val="100000"/>
              <a:defRPr sz="5200"/>
            </a:lvl7pPr>
            <a:lvl8pPr lvl="7" algn="ctr">
              <a:spcBef>
                <a:spcPts val="0"/>
              </a:spcBef>
              <a:buSzPct val="100000"/>
              <a:defRPr sz="5200"/>
            </a:lvl8pPr>
            <a:lvl9pPr lvl="8" algn="ctr">
              <a:spcBef>
                <a:spcPts val="0"/>
              </a:spcBef>
              <a:buSzPct val="100000"/>
              <a:defRPr sz="5200"/>
            </a:lvl9pPr>
          </a:lstStyle>
          <a:p/>
        </p:txBody>
      </p:sp>
      <p:sp>
        <p:nvSpPr>
          <p:cNvPr id="11" name="Shape 11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/>
        </p:txBody>
      </p:sp>
      <p:sp>
        <p:nvSpPr>
          <p:cNvPr id="12" name="Shape 12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Big 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/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12000"/>
            </a:lvl1pPr>
            <a:lvl2pPr lvl="1" algn="ctr">
              <a:spcBef>
                <a:spcPts val="0"/>
              </a:spcBef>
              <a:buSzPct val="100000"/>
              <a:defRPr sz="12000"/>
            </a:lvl2pPr>
            <a:lvl3pPr lvl="2" algn="ctr">
              <a:spcBef>
                <a:spcPts val="0"/>
              </a:spcBef>
              <a:buSzPct val="100000"/>
              <a:defRPr sz="12000"/>
            </a:lvl3pPr>
            <a:lvl4pPr lvl="3" algn="ctr">
              <a:spcBef>
                <a:spcPts val="0"/>
              </a:spcBef>
              <a:buSzPct val="100000"/>
              <a:defRPr sz="12000"/>
            </a:lvl4pPr>
            <a:lvl5pPr lvl="4" algn="ctr">
              <a:spcBef>
                <a:spcPts val="0"/>
              </a:spcBef>
              <a:buSzPct val="100000"/>
              <a:defRPr sz="12000"/>
            </a:lvl5pPr>
            <a:lvl6pPr lvl="5" algn="ctr">
              <a:spcBef>
                <a:spcPts val="0"/>
              </a:spcBef>
              <a:buSzPct val="100000"/>
              <a:defRPr sz="12000"/>
            </a:lvl6pPr>
            <a:lvl7pPr lvl="6" algn="ctr">
              <a:spcBef>
                <a:spcPts val="0"/>
              </a:spcBef>
              <a:buSzPct val="100000"/>
              <a:defRPr sz="12000"/>
            </a:lvl7pPr>
            <a:lvl8pPr lvl="7" algn="ctr">
              <a:spcBef>
                <a:spcPts val="0"/>
              </a:spcBef>
              <a:buSzPct val="100000"/>
              <a:defRPr sz="12000"/>
            </a:lvl8pPr>
            <a:lvl9pPr lvl="8" algn="ctr">
              <a:spcBef>
                <a:spcPts val="0"/>
              </a:spcBef>
              <a:buSzPct val="100000"/>
              <a:defRPr sz="12000"/>
            </a:lvl9pPr>
          </a:lstStyle>
          <a:p/>
        </p:txBody>
      </p:sp>
      <p:sp>
        <p:nvSpPr>
          <p:cNvPr id="46" name="Shape 46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/>
        </p:txBody>
      </p:sp>
      <p:sp>
        <p:nvSpPr>
          <p:cNvPr id="47" name="Shape 47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 algn="ctr">
              <a:spcBef>
                <a:spcPts val="0"/>
              </a:spcBef>
              <a:buSzPct val="100000"/>
              <a:defRPr sz="3600"/>
            </a:lvl1pPr>
            <a:lvl2pPr lvl="1" algn="ctr">
              <a:spcBef>
                <a:spcPts val="0"/>
              </a:spcBef>
              <a:buSzPct val="100000"/>
              <a:defRPr sz="3600"/>
            </a:lvl2pPr>
            <a:lvl3pPr lvl="2" algn="ctr">
              <a:spcBef>
                <a:spcPts val="0"/>
              </a:spcBef>
              <a:buSzPct val="100000"/>
              <a:defRPr sz="3600"/>
            </a:lvl3pPr>
            <a:lvl4pPr lvl="3" algn="ctr">
              <a:spcBef>
                <a:spcPts val="0"/>
              </a:spcBef>
              <a:buSzPct val="100000"/>
              <a:defRPr sz="3600"/>
            </a:lvl4pPr>
            <a:lvl5pPr lvl="4" algn="ctr">
              <a:spcBef>
                <a:spcPts val="0"/>
              </a:spcBef>
              <a:buSzPct val="100000"/>
              <a:defRPr sz="3600"/>
            </a:lvl5pPr>
            <a:lvl6pPr lvl="5" algn="ctr">
              <a:spcBef>
                <a:spcPts val="0"/>
              </a:spcBef>
              <a:buSzPct val="100000"/>
              <a:defRPr sz="3600"/>
            </a:lvl6pPr>
            <a:lvl7pPr lvl="6" algn="ctr">
              <a:spcBef>
                <a:spcPts val="0"/>
              </a:spcBef>
              <a:buSzPct val="100000"/>
              <a:defRPr sz="3600"/>
            </a:lvl7pPr>
            <a:lvl8pPr lvl="7" algn="ctr">
              <a:spcBef>
                <a:spcPts val="0"/>
              </a:spcBef>
              <a:buSzPct val="100000"/>
              <a:defRPr sz="3600"/>
            </a:lvl8pPr>
            <a:lvl9pPr lvl="8" algn="ctr">
              <a:spcBef>
                <a:spcPts val="0"/>
              </a:spcBef>
              <a:buSzPct val="100000"/>
              <a:defRPr sz="3600"/>
            </a:lvl9pPr>
          </a:lstStyle>
          <a:p/>
        </p:txBody>
      </p:sp>
      <p:sp>
        <p:nvSpPr>
          <p:cNvPr id="15" name="Shape 15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18" name="Shape 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19" name="Shape 19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2" name="Shape 22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23" name="Shape 23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24" name="Shape 24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7" name="Shape 27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One column 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/>
        </p:txBody>
      </p:sp>
      <p:sp>
        <p:nvSpPr>
          <p:cNvPr id="30" name="Shape 30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31" name="Shape 31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Main 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buSzPct val="100000"/>
              <a:defRPr sz="48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/>
        </p:txBody>
      </p:sp>
      <p:sp>
        <p:nvSpPr>
          <p:cNvPr id="34" name="Shape 34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Section title and 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25"/>
            <a:ext cx="45720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7" name="Shape 37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/>
        </p:txBody>
      </p:sp>
      <p:sp>
        <p:nvSpPr>
          <p:cNvPr id="38" name="Shape 38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/>
        </p:txBody>
      </p:sp>
      <p:sp>
        <p:nvSpPr>
          <p:cNvPr id="39" name="Shape 3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buClr>
                <a:schemeClr val="dk1"/>
              </a:buClr>
              <a:defRPr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defRPr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defRPr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defRPr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defRPr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defRPr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defRPr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defRPr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0" name="Shape 40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/>
        </p:txBody>
      </p:sp>
      <p:sp>
        <p:nvSpPr>
          <p:cNvPr id="43" name="Shape 43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SzPct val="100000"/>
              <a:defRPr sz="1800">
                <a:solidFill>
                  <a:schemeClr val="lt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defRPr>
                <a:solidFill>
                  <a:schemeClr val="lt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defRPr>
                <a:solidFill>
                  <a:schemeClr val="lt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defRPr>
                <a:solidFill>
                  <a:schemeClr val="lt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defRPr>
                <a:solidFill>
                  <a:schemeClr val="lt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defRPr>
                <a:solidFill>
                  <a:schemeClr val="lt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defRPr>
                <a:solidFill>
                  <a:schemeClr val="lt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defRPr>
                <a:solidFill>
                  <a:schemeClr val="lt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defRPr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>
                <a:solidFill>
                  <a:schemeClr val="lt2"/>
                </a:solidFill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03.png"/><Relationship Id="rId4" Type="http://schemas.openxmlformats.org/officeDocument/2006/relationships/image" Target="../media/image00.png"/><Relationship Id="rId5" Type="http://schemas.openxmlformats.org/officeDocument/2006/relationships/image" Target="../media/image10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5.jpg"/><Relationship Id="rId4" Type="http://schemas.openxmlformats.org/officeDocument/2006/relationships/image" Target="../media/image14.png"/><Relationship Id="rId5" Type="http://schemas.openxmlformats.org/officeDocument/2006/relationships/image" Target="../media/image13.png"/><Relationship Id="rId6" Type="http://schemas.openxmlformats.org/officeDocument/2006/relationships/image" Target="../media/image1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02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04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01.png"/><Relationship Id="rId4" Type="http://schemas.openxmlformats.org/officeDocument/2006/relationships/image" Target="../media/image07.png"/><Relationship Id="rId5" Type="http://schemas.openxmlformats.org/officeDocument/2006/relationships/image" Target="../media/image05.png"/><Relationship Id="rId6" Type="http://schemas.openxmlformats.org/officeDocument/2006/relationships/image" Target="../media/image06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08.png"/><Relationship Id="rId4" Type="http://schemas.openxmlformats.org/officeDocument/2006/relationships/image" Target="../media/image05.png"/><Relationship Id="rId5" Type="http://schemas.openxmlformats.org/officeDocument/2006/relationships/image" Target="../media/image06.png"/><Relationship Id="rId6" Type="http://schemas.openxmlformats.org/officeDocument/2006/relationships/image" Target="../media/image1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09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05.png"/><Relationship Id="rId4" Type="http://schemas.openxmlformats.org/officeDocument/2006/relationships/image" Target="../media/image06.png"/><Relationship Id="rId5" Type="http://schemas.openxmlformats.org/officeDocument/2006/relationships/image" Target="../media/image07.png"/><Relationship Id="rId6" Type="http://schemas.openxmlformats.org/officeDocument/2006/relationships/image" Target="../media/image11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02.jpg"/><Relationship Id="rId4" Type="http://schemas.openxmlformats.org/officeDocument/2006/relationships/image" Target="../media/image00.png"/><Relationship Id="rId5" Type="http://schemas.openxmlformats.org/officeDocument/2006/relationships/image" Target="../media/image10.png"/><Relationship Id="rId6" Type="http://schemas.openxmlformats.org/officeDocument/2006/relationships/image" Target="../media/image0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/>
          <p:nvPr>
            <p:ph type="ctrTitle"/>
          </p:nvPr>
        </p:nvSpPr>
        <p:spPr>
          <a:xfrm>
            <a:off x="311700" y="323425"/>
            <a:ext cx="8520600" cy="17127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The Planet Forming Region Around a Young Star</a:t>
            </a:r>
          </a:p>
        </p:txBody>
      </p:sp>
      <p:sp>
        <p:nvSpPr>
          <p:cNvPr id="55" name="Shape 55"/>
          <p:cNvSpPr txBox="1"/>
          <p:nvPr>
            <p:ph idx="1" type="subTitle"/>
          </p:nvPr>
        </p:nvSpPr>
        <p:spPr>
          <a:xfrm>
            <a:off x="311700" y="1948025"/>
            <a:ext cx="8520600" cy="792600"/>
          </a:xfrm>
          <a:prstGeom prst="rect">
            <a:avLst/>
          </a:prstGeom>
          <a:noFill/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1800">
                <a:solidFill>
                  <a:schemeClr val="dk1"/>
                </a:solidFill>
              </a:rPr>
              <a:t>Ian J. Winner</a:t>
            </a:r>
            <a:r>
              <a:rPr baseline="30000" lang="en" sz="1800">
                <a:solidFill>
                  <a:schemeClr val="dk1"/>
                </a:solidFill>
              </a:rPr>
              <a:t>1</a:t>
            </a:r>
            <a:r>
              <a:rPr lang="en" sz="1800">
                <a:solidFill>
                  <a:schemeClr val="dk1"/>
                </a:solidFill>
              </a:rPr>
              <a:t>, Gijs Mulders</a:t>
            </a:r>
            <a:r>
              <a:rPr baseline="30000" lang="en" sz="1800">
                <a:solidFill>
                  <a:schemeClr val="dk1"/>
                </a:solidFill>
              </a:rPr>
              <a:t>2</a:t>
            </a:r>
          </a:p>
          <a:p>
            <a:pPr lvl="0">
              <a:spcBef>
                <a:spcPts val="0"/>
              </a:spcBef>
              <a:buClr>
                <a:schemeClr val="dk1"/>
              </a:buClr>
              <a:buSzPct val="25000"/>
              <a:buFont typeface="Franklin Gothic"/>
              <a:buNone/>
            </a:pPr>
            <a:r>
              <a:t/>
            </a:r>
            <a:endParaRPr baseline="30000" sz="1800">
              <a:solidFill>
                <a:schemeClr val="dk1"/>
              </a:solidFill>
            </a:endParaRPr>
          </a:p>
          <a:p>
            <a:pPr lvl="0">
              <a:spcBef>
                <a:spcPts val="0"/>
              </a:spcBef>
              <a:buNone/>
            </a:pPr>
            <a:r>
              <a:rPr i="1" lang="en" sz="1800">
                <a:solidFill>
                  <a:schemeClr val="dk1"/>
                </a:solidFill>
              </a:rPr>
              <a:t>University of Arizona </a:t>
            </a:r>
          </a:p>
          <a:p>
            <a:pPr lvl="0">
              <a:spcBef>
                <a:spcPts val="0"/>
              </a:spcBef>
              <a:buClr>
                <a:schemeClr val="dk1"/>
              </a:buClr>
              <a:buSzPct val="25000"/>
              <a:buFont typeface="Franklin Gothic"/>
              <a:buNone/>
            </a:pPr>
            <a:r>
              <a:rPr i="1" lang="en" sz="1800">
                <a:solidFill>
                  <a:schemeClr val="dk1"/>
                </a:solidFill>
              </a:rPr>
              <a:t>Steward Observatory</a:t>
            </a:r>
            <a:r>
              <a:rPr baseline="30000" i="1" lang="en" sz="1800">
                <a:solidFill>
                  <a:schemeClr val="dk1"/>
                </a:solidFill>
              </a:rPr>
              <a:t>1</a:t>
            </a:r>
            <a:r>
              <a:rPr i="1" lang="en" sz="1800">
                <a:solidFill>
                  <a:schemeClr val="dk1"/>
                </a:solidFill>
              </a:rPr>
              <a:t>, Lunar and Planetary Laboratory</a:t>
            </a:r>
            <a:r>
              <a:rPr baseline="30000" i="1" lang="en" sz="1800">
                <a:solidFill>
                  <a:schemeClr val="dk1"/>
                </a:solidFill>
              </a:rPr>
              <a:t>2</a:t>
            </a:r>
          </a:p>
        </p:txBody>
      </p:sp>
      <p:pic>
        <p:nvPicPr>
          <p:cNvPr id="56" name="Shape 5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785275" y="3874612"/>
            <a:ext cx="1358722" cy="115685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57" name="Shape 57"/>
          <p:cNvGrpSpPr/>
          <p:nvPr/>
        </p:nvGrpSpPr>
        <p:grpSpPr>
          <a:xfrm>
            <a:off x="142600" y="3276175"/>
            <a:ext cx="997849" cy="1755300"/>
            <a:chOff x="0" y="3409500"/>
            <a:chExt cx="997849" cy="1755300"/>
          </a:xfrm>
        </p:grpSpPr>
        <p:sp>
          <p:nvSpPr>
            <p:cNvPr id="58" name="Shape 58"/>
            <p:cNvSpPr/>
            <p:nvPr/>
          </p:nvSpPr>
          <p:spPr>
            <a:xfrm>
              <a:off x="25" y="3409500"/>
              <a:ext cx="997800" cy="1755300"/>
            </a:xfrm>
            <a:prstGeom prst="rect">
              <a:avLst/>
            </a:prstGeom>
            <a:solidFill>
              <a:srgbClr val="FFFFFF"/>
            </a:solidFill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pic>
          <p:nvPicPr>
            <p:cNvPr id="59" name="Shape 59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0" y="3409500"/>
              <a:ext cx="997849" cy="1755300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descr="nic_web300x250ppi.png" id="60" name="Shape 60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875104" y="3874625"/>
            <a:ext cx="1393795" cy="11568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fig22.jpg" id="65" name="Shape 6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49299" y="58473"/>
            <a:ext cx="2845424" cy="494119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66" name="Shape 66"/>
          <p:cNvGrpSpPr/>
          <p:nvPr/>
        </p:nvGrpSpPr>
        <p:grpSpPr>
          <a:xfrm>
            <a:off x="6388319" y="57224"/>
            <a:ext cx="2634857" cy="4943663"/>
            <a:chOff x="4776114" y="125752"/>
            <a:chExt cx="2845418" cy="4941193"/>
          </a:xfrm>
        </p:grpSpPr>
        <p:pic>
          <p:nvPicPr>
            <p:cNvPr descr="transitional.png" id="67" name="Shape 67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4776115" y="3430189"/>
              <a:ext cx="2845416" cy="1636756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pre-transitional.png" id="68" name="Shape 68"/>
            <p:cNvPicPr preferRelativeResize="0"/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>
              <a:off x="4776114" y="1853747"/>
              <a:ext cx="2845416" cy="162442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full_disk.png" id="69" name="Shape 69"/>
            <p:cNvPicPr preferRelativeResize="0"/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>
              <a:off x="4776120" y="125752"/>
              <a:ext cx="2845410" cy="177466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70" name="Shape 70"/>
          <p:cNvSpPr txBox="1"/>
          <p:nvPr/>
        </p:nvSpPr>
        <p:spPr>
          <a:xfrm>
            <a:off x="110975" y="171225"/>
            <a:ext cx="2923200" cy="2032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Clr>
                <a:schemeClr val="dk1"/>
              </a:buClr>
              <a:buSzPct val="25000"/>
              <a:buFont typeface="Source Sans Pro"/>
              <a:buNone/>
            </a:pPr>
            <a:r>
              <a:rPr lang="en" sz="2800">
                <a:solidFill>
                  <a:schemeClr val="dk1"/>
                </a:solidFill>
              </a:rPr>
              <a:t>Evolution of disk geometry compared to Spectral Energy Distribution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Font typeface="Source Sans Pro"/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lvl="0" rtl="0" algn="just">
              <a:spcBef>
                <a:spcPts val="0"/>
              </a:spcBef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lvl="0" rtl="0" algn="just">
              <a:spcBef>
                <a:spcPts val="0"/>
              </a:spcBef>
              <a:buClr>
                <a:schemeClr val="dk1"/>
              </a:buClr>
              <a:buFont typeface="Source Sans Pro"/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 sz="1200"/>
          </a:p>
        </p:txBody>
      </p:sp>
      <p:sp>
        <p:nvSpPr>
          <p:cNvPr id="71" name="Shape 71"/>
          <p:cNvSpPr txBox="1"/>
          <p:nvPr/>
        </p:nvSpPr>
        <p:spPr>
          <a:xfrm>
            <a:off x="110975" y="4684075"/>
            <a:ext cx="2845500" cy="3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just">
              <a:spcBef>
                <a:spcPts val="0"/>
              </a:spcBef>
              <a:buNone/>
            </a:pPr>
            <a:r>
              <a:rPr lang="en" sz="1200">
                <a:solidFill>
                  <a:schemeClr val="dk1"/>
                </a:solidFill>
              </a:rPr>
              <a:t>Image Credit: Espaillat et al. (2014)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 txBox="1"/>
          <p:nvPr>
            <p:ph idx="1" type="body"/>
          </p:nvPr>
        </p:nvSpPr>
        <p:spPr>
          <a:xfrm>
            <a:off x="128350" y="4586850"/>
            <a:ext cx="1326900" cy="325800"/>
          </a:xfrm>
          <a:prstGeom prst="rect">
            <a:avLst/>
          </a:prstGeom>
          <a:noFill/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900">
                <a:solidFill>
                  <a:srgbClr val="FFFFFF"/>
                </a:solidFill>
              </a:rPr>
              <a:t>Credit: NASA GSFC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 sz="900">
              <a:solidFill>
                <a:srgbClr val="FFFFFF"/>
              </a:solidFill>
              <a:highlight>
                <a:srgbClr val="E4E4E4"/>
              </a:highlight>
            </a:endParaRPr>
          </a:p>
        </p:txBody>
      </p:sp>
      <p:pic>
        <p:nvPicPr>
          <p:cNvPr descr="planet-forming-disk-image.jpg" id="77" name="Shape 7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050" y="60725"/>
            <a:ext cx="5568550" cy="4454826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Shape 78"/>
          <p:cNvSpPr txBox="1"/>
          <p:nvPr/>
        </p:nvSpPr>
        <p:spPr>
          <a:xfrm>
            <a:off x="5896150" y="0"/>
            <a:ext cx="3055500" cy="4454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2000" u="sng">
                <a:solidFill>
                  <a:srgbClr val="FFFFFF"/>
                </a:solidFill>
              </a:rPr>
              <a:t>Goal:</a:t>
            </a:r>
          </a:p>
          <a:p>
            <a:pPr indent="-355600" lvl="0" marL="457200" rtl="0">
              <a:spcBef>
                <a:spcPts val="0"/>
              </a:spcBef>
              <a:buClr>
                <a:srgbClr val="FFFFFF"/>
              </a:buClr>
              <a:buSzPct val="100000"/>
              <a:buChar char="●"/>
            </a:pPr>
            <a:r>
              <a:rPr lang="en" sz="2000">
                <a:solidFill>
                  <a:srgbClr val="FFFFFF"/>
                </a:solidFill>
              </a:rPr>
              <a:t>Match simulated disk to the observed structure of LkCa 15 </a:t>
            </a:r>
          </a:p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 sz="2000">
              <a:solidFill>
                <a:srgbClr val="FFFFFF"/>
              </a:solidFill>
            </a:endParaRPr>
          </a:p>
          <a:p>
            <a:pPr lvl="0" rtl="0">
              <a:spcBef>
                <a:spcPts val="0"/>
              </a:spcBef>
              <a:buNone/>
            </a:pPr>
            <a:r>
              <a:rPr lang="en" sz="2000" u="sng">
                <a:solidFill>
                  <a:srgbClr val="FFFFFF"/>
                </a:solidFill>
              </a:rPr>
              <a:t>Main Objectives</a:t>
            </a:r>
          </a:p>
          <a:p>
            <a:pPr indent="-355600" lvl="0" marL="457200" rtl="0">
              <a:spcBef>
                <a:spcPts val="0"/>
              </a:spcBef>
              <a:buClr>
                <a:srgbClr val="FFFFFF"/>
              </a:buClr>
              <a:buSzPct val="100000"/>
              <a:buChar char="●"/>
            </a:pPr>
            <a:r>
              <a:rPr lang="en" sz="2000">
                <a:solidFill>
                  <a:srgbClr val="FFFFFF"/>
                </a:solidFill>
              </a:rPr>
              <a:t>Constrain disk parameters</a:t>
            </a:r>
          </a:p>
          <a:p>
            <a:pPr indent="-355600" lvl="0" marL="457200" rtl="0">
              <a:spcBef>
                <a:spcPts val="0"/>
              </a:spcBef>
              <a:buClr>
                <a:srgbClr val="FFFFFF"/>
              </a:buClr>
              <a:buSzPct val="100000"/>
              <a:buChar char="●"/>
            </a:pPr>
            <a:r>
              <a:rPr lang="en" sz="2000">
                <a:solidFill>
                  <a:srgbClr val="FFFFFF"/>
                </a:solidFill>
              </a:rPr>
              <a:t>Investigate planet formation 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2000">
              <a:solidFill>
                <a:srgbClr val="FFFFFF"/>
              </a:solidFill>
            </a:endParaRPr>
          </a:p>
          <a:p>
            <a:pPr lvl="0" rtl="0">
              <a:spcBef>
                <a:spcPts val="0"/>
              </a:spcBef>
              <a:buNone/>
            </a:pPr>
            <a:r>
              <a:rPr lang="en" sz="2000" u="sng">
                <a:solidFill>
                  <a:srgbClr val="FFFFFF"/>
                </a:solidFill>
              </a:rPr>
              <a:t>Main </a:t>
            </a:r>
            <a:r>
              <a:rPr lang="en" sz="2000" u="sng">
                <a:solidFill>
                  <a:srgbClr val="FFFFFF"/>
                </a:solidFill>
              </a:rPr>
              <a:t>Tools</a:t>
            </a:r>
          </a:p>
          <a:p>
            <a:pPr indent="-355600" lvl="0" marL="457200" rtl="0">
              <a:spcBef>
                <a:spcPts val="0"/>
              </a:spcBef>
              <a:buClr>
                <a:srgbClr val="FFFFFF"/>
              </a:buClr>
              <a:buSzPct val="100000"/>
              <a:buChar char="●"/>
            </a:pPr>
            <a:r>
              <a:rPr lang="en" sz="2000">
                <a:solidFill>
                  <a:srgbClr val="FFFFFF"/>
                </a:solidFill>
              </a:rPr>
              <a:t>Spectral Energy Distribution</a:t>
            </a:r>
          </a:p>
          <a:p>
            <a:pPr indent="-355600" lvl="0" marL="457200" rtl="0">
              <a:spcBef>
                <a:spcPts val="0"/>
              </a:spcBef>
              <a:buClr>
                <a:srgbClr val="FFFFFF"/>
              </a:buClr>
              <a:buSzPct val="100000"/>
              <a:buChar char="●"/>
            </a:pPr>
            <a:r>
              <a:rPr lang="en" sz="2000">
                <a:solidFill>
                  <a:srgbClr val="FFFFFF"/>
                </a:solidFill>
              </a:rPr>
              <a:t>Polarized intensity image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 txBox="1"/>
          <p:nvPr>
            <p:ph type="title"/>
          </p:nvPr>
        </p:nvSpPr>
        <p:spPr>
          <a:xfrm>
            <a:off x="158925" y="98700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Results from SED Fitting</a:t>
            </a:r>
          </a:p>
        </p:txBody>
      </p:sp>
      <p:pic>
        <p:nvPicPr>
          <p:cNvPr id="84" name="Shape 8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363350" y="785025"/>
            <a:ext cx="5567626" cy="41757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Shape 8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8925" y="2020175"/>
            <a:ext cx="3974124" cy="2980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0" name="Shape 90"/>
          <p:cNvPicPr preferRelativeResize="0"/>
          <p:nvPr/>
        </p:nvPicPr>
        <p:blipFill rotWithShape="1">
          <a:blip r:embed="rId4">
            <a:alphaModFix/>
          </a:blip>
          <a:srcRect b="10522" l="22323" r="18946" t="10836"/>
          <a:stretch/>
        </p:blipFill>
        <p:spPr>
          <a:xfrm>
            <a:off x="5244519" y="3031599"/>
            <a:ext cx="1598972" cy="1561796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Shape 91"/>
          <p:cNvSpPr txBox="1"/>
          <p:nvPr>
            <p:ph type="title"/>
          </p:nvPr>
        </p:nvSpPr>
        <p:spPr>
          <a:xfrm>
            <a:off x="158925" y="98700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Results from SED Fitting</a:t>
            </a:r>
          </a:p>
        </p:txBody>
      </p:sp>
      <p:sp>
        <p:nvSpPr>
          <p:cNvPr id="92" name="Shape 92"/>
          <p:cNvSpPr txBox="1"/>
          <p:nvPr/>
        </p:nvSpPr>
        <p:spPr>
          <a:xfrm>
            <a:off x="7509925" y="1055000"/>
            <a:ext cx="1634100" cy="1144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200">
                <a:solidFill>
                  <a:srgbClr val="FFFFFF"/>
                </a:solidFill>
              </a:rPr>
              <a:t>Top: J-band imaging polarimetry from SPHERE IRDIS as presented in Thalmann et al. 2016</a:t>
            </a:r>
          </a:p>
        </p:txBody>
      </p:sp>
      <p:pic>
        <p:nvPicPr>
          <p:cNvPr id="93" name="Shape 93"/>
          <p:cNvPicPr preferRelativeResize="0"/>
          <p:nvPr/>
        </p:nvPicPr>
        <p:blipFill rotWithShape="1">
          <a:blip r:embed="rId5">
            <a:alphaModFix/>
          </a:blip>
          <a:srcRect b="10585" l="21764" r="19570" t="10300"/>
          <a:stretch/>
        </p:blipFill>
        <p:spPr>
          <a:xfrm>
            <a:off x="4311987" y="826550"/>
            <a:ext cx="1598976" cy="1601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4" name="Shape 94"/>
          <p:cNvPicPr preferRelativeResize="0"/>
          <p:nvPr/>
        </p:nvPicPr>
        <p:blipFill rotWithShape="1">
          <a:blip r:embed="rId6">
            <a:alphaModFix/>
          </a:blip>
          <a:srcRect b="11026" l="19886" r="22983" t="10548"/>
          <a:stretch/>
        </p:blipFill>
        <p:spPr>
          <a:xfrm>
            <a:off x="5910957" y="826548"/>
            <a:ext cx="1598972" cy="1601108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95" name="Shape 95"/>
          <p:cNvGrpSpPr/>
          <p:nvPr/>
        </p:nvGrpSpPr>
        <p:grpSpPr>
          <a:xfrm>
            <a:off x="6503925" y="2020175"/>
            <a:ext cx="879300" cy="309825"/>
            <a:chOff x="5984475" y="2026100"/>
            <a:chExt cx="879300" cy="309825"/>
          </a:xfrm>
        </p:grpSpPr>
        <p:cxnSp>
          <p:nvCxnSpPr>
            <p:cNvPr id="96" name="Shape 96"/>
            <p:cNvCxnSpPr/>
            <p:nvPr/>
          </p:nvCxnSpPr>
          <p:spPr>
            <a:xfrm flipH="1" rot="10800000">
              <a:off x="6181325" y="2331725"/>
              <a:ext cx="474300" cy="4200"/>
            </a:xfrm>
            <a:prstGeom prst="straightConnector1">
              <a:avLst/>
            </a:prstGeom>
            <a:noFill/>
            <a:ln cap="flat" cmpd="sng" w="28575">
              <a:solidFill>
                <a:srgbClr val="FFFFFF"/>
              </a:solidFill>
              <a:prstDash val="solid"/>
              <a:round/>
              <a:headEnd len="lg" w="lg" type="none"/>
              <a:tailEnd len="lg" w="lg" type="none"/>
            </a:ln>
          </p:spPr>
        </p:cxnSp>
        <p:sp>
          <p:nvSpPr>
            <p:cNvPr id="97" name="Shape 97"/>
            <p:cNvSpPr txBox="1"/>
            <p:nvPr/>
          </p:nvSpPr>
          <p:spPr>
            <a:xfrm>
              <a:off x="5984475" y="2026100"/>
              <a:ext cx="879300" cy="173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 sz="800">
                  <a:solidFill>
                    <a:srgbClr val="FFFFFF"/>
                  </a:solidFill>
                </a:rPr>
                <a:t> .4” ≈ 56 AU </a:t>
              </a:r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 txBox="1"/>
          <p:nvPr>
            <p:ph type="title"/>
          </p:nvPr>
        </p:nvSpPr>
        <p:spPr>
          <a:xfrm>
            <a:off x="169100" y="108900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Results from Radial Profile Fitting</a:t>
            </a:r>
          </a:p>
        </p:txBody>
      </p:sp>
      <p:pic>
        <p:nvPicPr>
          <p:cNvPr id="103" name="Shape 10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9100" y="2020162"/>
            <a:ext cx="3962826" cy="297212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04" name="Shape 104"/>
          <p:cNvGrpSpPr/>
          <p:nvPr/>
        </p:nvGrpSpPr>
        <p:grpSpPr>
          <a:xfrm>
            <a:off x="4291062" y="852748"/>
            <a:ext cx="3197942" cy="1601108"/>
            <a:chOff x="4301237" y="1258698"/>
            <a:chExt cx="3197942" cy="1601108"/>
          </a:xfrm>
        </p:grpSpPr>
        <p:pic>
          <p:nvPicPr>
            <p:cNvPr id="105" name="Shape 105"/>
            <p:cNvPicPr preferRelativeResize="0"/>
            <p:nvPr/>
          </p:nvPicPr>
          <p:blipFill rotWithShape="1">
            <a:blip r:embed="rId4">
              <a:alphaModFix/>
            </a:blip>
            <a:srcRect b="10585" l="21764" r="19570" t="10300"/>
            <a:stretch/>
          </p:blipFill>
          <p:spPr>
            <a:xfrm>
              <a:off x="4301237" y="1258700"/>
              <a:ext cx="1598976" cy="16011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6" name="Shape 106"/>
            <p:cNvPicPr preferRelativeResize="0"/>
            <p:nvPr/>
          </p:nvPicPr>
          <p:blipFill rotWithShape="1">
            <a:blip r:embed="rId5">
              <a:alphaModFix/>
            </a:blip>
            <a:srcRect b="11026" l="19886" r="22983" t="10548"/>
            <a:stretch/>
          </p:blipFill>
          <p:spPr>
            <a:xfrm>
              <a:off x="5900207" y="1258698"/>
              <a:ext cx="1598972" cy="1601108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107" name="Shape 107"/>
          <p:cNvPicPr preferRelativeResize="0"/>
          <p:nvPr/>
        </p:nvPicPr>
        <p:blipFill rotWithShape="1">
          <a:blip r:embed="rId6">
            <a:alphaModFix/>
          </a:blip>
          <a:srcRect b="11062" l="21974" r="19098" t="10976"/>
          <a:stretch/>
        </p:blipFill>
        <p:spPr>
          <a:xfrm>
            <a:off x="5213927" y="3061424"/>
            <a:ext cx="1598976" cy="1586577"/>
          </a:xfrm>
          <a:prstGeom prst="rect">
            <a:avLst/>
          </a:prstGeom>
          <a:noFill/>
          <a:ln>
            <a:noFill/>
          </a:ln>
        </p:spPr>
      </p:pic>
      <p:sp>
        <p:nvSpPr>
          <p:cNvPr id="108" name="Shape 108"/>
          <p:cNvSpPr txBox="1"/>
          <p:nvPr/>
        </p:nvSpPr>
        <p:spPr>
          <a:xfrm>
            <a:off x="7489000" y="1081200"/>
            <a:ext cx="1646100" cy="1144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1200">
                <a:solidFill>
                  <a:srgbClr val="FFFFFF"/>
                </a:solidFill>
              </a:rPr>
              <a:t>Top: J-band imaging polarimetry from SPHERE IRDIS as presented in Thalmann et al. 2016</a:t>
            </a:r>
          </a:p>
        </p:txBody>
      </p:sp>
      <p:grpSp>
        <p:nvGrpSpPr>
          <p:cNvPr id="109" name="Shape 109"/>
          <p:cNvGrpSpPr/>
          <p:nvPr/>
        </p:nvGrpSpPr>
        <p:grpSpPr>
          <a:xfrm>
            <a:off x="6503925" y="2020175"/>
            <a:ext cx="879300" cy="309825"/>
            <a:chOff x="5984475" y="2026100"/>
            <a:chExt cx="879300" cy="309825"/>
          </a:xfrm>
        </p:grpSpPr>
        <p:cxnSp>
          <p:nvCxnSpPr>
            <p:cNvPr id="110" name="Shape 110"/>
            <p:cNvCxnSpPr/>
            <p:nvPr/>
          </p:nvCxnSpPr>
          <p:spPr>
            <a:xfrm flipH="1" rot="10800000">
              <a:off x="6181325" y="2331725"/>
              <a:ext cx="474300" cy="4200"/>
            </a:xfrm>
            <a:prstGeom prst="straightConnector1">
              <a:avLst/>
            </a:prstGeom>
            <a:noFill/>
            <a:ln cap="flat" cmpd="sng" w="28575">
              <a:solidFill>
                <a:srgbClr val="FFFFFF"/>
              </a:solidFill>
              <a:prstDash val="solid"/>
              <a:round/>
              <a:headEnd len="lg" w="lg" type="none"/>
              <a:tailEnd len="lg" w="lg" type="none"/>
            </a:ln>
          </p:spPr>
        </p:cxnSp>
        <p:sp>
          <p:nvSpPr>
            <p:cNvPr id="111" name="Shape 111"/>
            <p:cNvSpPr txBox="1"/>
            <p:nvPr/>
          </p:nvSpPr>
          <p:spPr>
            <a:xfrm>
              <a:off x="5984475" y="2026100"/>
              <a:ext cx="879300" cy="173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 sz="800">
                  <a:solidFill>
                    <a:srgbClr val="FFFFFF"/>
                  </a:solidFill>
                </a:rPr>
                <a:t> </a:t>
              </a:r>
              <a:r>
                <a:rPr lang="en" sz="800">
                  <a:solidFill>
                    <a:srgbClr val="FFFFFF"/>
                  </a:solidFill>
                </a:rPr>
                <a:t>.4” ≈ 56 AU </a:t>
              </a:r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 txBox="1"/>
          <p:nvPr>
            <p:ph type="title"/>
          </p:nvPr>
        </p:nvSpPr>
        <p:spPr>
          <a:xfrm>
            <a:off x="169100" y="108900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Results from Radial Profile Fitting</a:t>
            </a:r>
          </a:p>
        </p:txBody>
      </p:sp>
      <p:pic>
        <p:nvPicPr>
          <p:cNvPr id="117" name="Shape 1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32650" y="845225"/>
            <a:ext cx="5542800" cy="4157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 txBox="1"/>
          <p:nvPr>
            <p:ph type="title"/>
          </p:nvPr>
        </p:nvSpPr>
        <p:spPr>
          <a:xfrm>
            <a:off x="158925" y="1213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3600"/>
              <a:t>Review + Looking Forward</a:t>
            </a:r>
          </a:p>
        </p:txBody>
      </p:sp>
      <p:sp>
        <p:nvSpPr>
          <p:cNvPr id="123" name="Shape 123"/>
          <p:cNvSpPr txBox="1"/>
          <p:nvPr/>
        </p:nvSpPr>
        <p:spPr>
          <a:xfrm>
            <a:off x="301525" y="875925"/>
            <a:ext cx="5112900" cy="391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-355600" lvl="0" marL="457200" rtl="0">
              <a:spcBef>
                <a:spcPts val="0"/>
              </a:spcBef>
              <a:buClr>
                <a:srgbClr val="FFFFFF"/>
              </a:buClr>
              <a:buSzPct val="100000"/>
              <a:buChar char="●"/>
            </a:pPr>
            <a:r>
              <a:rPr lang="en" sz="2000">
                <a:solidFill>
                  <a:srgbClr val="FFFFFF"/>
                </a:solidFill>
              </a:rPr>
              <a:t>Inner disk is extended, consistent with Thalmann et al. 2015 observational results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2000">
              <a:solidFill>
                <a:srgbClr val="FFFFFF"/>
              </a:solidFill>
            </a:endParaRPr>
          </a:p>
          <a:p>
            <a:pPr indent="-355600" lvl="0" marL="457200" rtl="0">
              <a:spcBef>
                <a:spcPts val="0"/>
              </a:spcBef>
              <a:buClr>
                <a:srgbClr val="FFFFFF"/>
              </a:buClr>
              <a:buSzPct val="100000"/>
              <a:buChar char="●"/>
            </a:pPr>
            <a:r>
              <a:rPr lang="en" sz="2000">
                <a:solidFill>
                  <a:srgbClr val="FFFFFF"/>
                </a:solidFill>
              </a:rPr>
              <a:t>Fine tune models for a model that fits SED and imaging data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2000">
              <a:solidFill>
                <a:srgbClr val="FFFFFF"/>
              </a:solidFill>
            </a:endParaRPr>
          </a:p>
          <a:p>
            <a:pPr indent="-355600" lvl="0" marL="457200" rtl="0">
              <a:spcBef>
                <a:spcPts val="0"/>
              </a:spcBef>
              <a:buClr>
                <a:srgbClr val="FFFFFF"/>
              </a:buClr>
              <a:buSzPct val="100000"/>
              <a:buChar char="●"/>
            </a:pPr>
            <a:r>
              <a:rPr lang="en" sz="2000">
                <a:solidFill>
                  <a:srgbClr val="FFFFFF"/>
                </a:solidFill>
              </a:rPr>
              <a:t>Major-axis asymmetry? Minor-axis asymmetry?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2000">
              <a:solidFill>
                <a:srgbClr val="FFFFFF"/>
              </a:solidFill>
            </a:endParaRPr>
          </a:p>
          <a:p>
            <a:pPr indent="-355600" lvl="0" marL="457200" rtl="0">
              <a:spcBef>
                <a:spcPts val="0"/>
              </a:spcBef>
              <a:buClr>
                <a:srgbClr val="FFFFFF"/>
              </a:buClr>
              <a:buSzPct val="100000"/>
              <a:buChar char="●"/>
            </a:pPr>
            <a:r>
              <a:rPr lang="en" sz="2000">
                <a:solidFill>
                  <a:srgbClr val="FFFFFF"/>
                </a:solidFill>
              </a:rPr>
              <a:t>Possible planet configurations? Sallum et al. 2015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2400">
              <a:solidFill>
                <a:srgbClr val="FFFFFF"/>
              </a:solidFill>
            </a:endParaRP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 sz="2400">
              <a:solidFill>
                <a:srgbClr val="FFFFFF"/>
              </a:solidFill>
            </a:endParaRPr>
          </a:p>
        </p:txBody>
      </p:sp>
      <p:grpSp>
        <p:nvGrpSpPr>
          <p:cNvPr id="124" name="Shape 124"/>
          <p:cNvGrpSpPr/>
          <p:nvPr/>
        </p:nvGrpSpPr>
        <p:grpSpPr>
          <a:xfrm>
            <a:off x="5716987" y="942973"/>
            <a:ext cx="3197942" cy="1601108"/>
            <a:chOff x="4301237" y="1258698"/>
            <a:chExt cx="3197942" cy="1601108"/>
          </a:xfrm>
        </p:grpSpPr>
        <p:pic>
          <p:nvPicPr>
            <p:cNvPr id="125" name="Shape 125"/>
            <p:cNvPicPr preferRelativeResize="0"/>
            <p:nvPr/>
          </p:nvPicPr>
          <p:blipFill rotWithShape="1">
            <a:blip r:embed="rId3">
              <a:alphaModFix/>
            </a:blip>
            <a:srcRect b="10585" l="21764" r="19570" t="10300"/>
            <a:stretch/>
          </p:blipFill>
          <p:spPr>
            <a:xfrm>
              <a:off x="4301237" y="1258700"/>
              <a:ext cx="1598976" cy="16011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26" name="Shape 126"/>
            <p:cNvPicPr preferRelativeResize="0"/>
            <p:nvPr/>
          </p:nvPicPr>
          <p:blipFill rotWithShape="1">
            <a:blip r:embed="rId4">
              <a:alphaModFix/>
            </a:blip>
            <a:srcRect b="11026" l="19886" r="22983" t="10548"/>
            <a:stretch/>
          </p:blipFill>
          <p:spPr>
            <a:xfrm>
              <a:off x="5900207" y="1258698"/>
              <a:ext cx="1598972" cy="1601108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127" name="Shape 127"/>
          <p:cNvPicPr preferRelativeResize="0"/>
          <p:nvPr/>
        </p:nvPicPr>
        <p:blipFill rotWithShape="1">
          <a:blip r:embed="rId5">
            <a:alphaModFix/>
          </a:blip>
          <a:srcRect b="10522" l="22323" r="18946" t="10836"/>
          <a:stretch/>
        </p:blipFill>
        <p:spPr>
          <a:xfrm>
            <a:off x="5717000" y="2854125"/>
            <a:ext cx="1598974" cy="1601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8" name="Shape 128"/>
          <p:cNvPicPr preferRelativeResize="0"/>
          <p:nvPr/>
        </p:nvPicPr>
        <p:blipFill rotWithShape="1">
          <a:blip r:embed="rId6">
            <a:alphaModFix/>
          </a:blip>
          <a:srcRect b="11062" l="21974" r="19098" t="10976"/>
          <a:stretch/>
        </p:blipFill>
        <p:spPr>
          <a:xfrm>
            <a:off x="7315975" y="2856224"/>
            <a:ext cx="1598974" cy="16011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29" name="Shape 129"/>
          <p:cNvGrpSpPr/>
          <p:nvPr/>
        </p:nvGrpSpPr>
        <p:grpSpPr>
          <a:xfrm>
            <a:off x="7947475" y="3946025"/>
            <a:ext cx="776700" cy="304650"/>
            <a:chOff x="5984475" y="2026100"/>
            <a:chExt cx="776700" cy="304650"/>
          </a:xfrm>
        </p:grpSpPr>
        <p:cxnSp>
          <p:nvCxnSpPr>
            <p:cNvPr id="130" name="Shape 130"/>
            <p:cNvCxnSpPr/>
            <p:nvPr/>
          </p:nvCxnSpPr>
          <p:spPr>
            <a:xfrm>
              <a:off x="6142125" y="2325950"/>
              <a:ext cx="398400" cy="4800"/>
            </a:xfrm>
            <a:prstGeom prst="straightConnector1">
              <a:avLst/>
            </a:prstGeom>
            <a:noFill/>
            <a:ln cap="flat" cmpd="sng" w="28575">
              <a:solidFill>
                <a:srgbClr val="FFFFFF"/>
              </a:solidFill>
              <a:prstDash val="solid"/>
              <a:round/>
              <a:headEnd len="lg" w="lg" type="none"/>
              <a:tailEnd len="lg" w="lg" type="none"/>
            </a:ln>
          </p:spPr>
        </p:cxnSp>
        <p:sp>
          <p:nvSpPr>
            <p:cNvPr id="131" name="Shape 131"/>
            <p:cNvSpPr txBox="1"/>
            <p:nvPr/>
          </p:nvSpPr>
          <p:spPr>
            <a:xfrm>
              <a:off x="5984475" y="2026100"/>
              <a:ext cx="776700" cy="173100"/>
            </a:xfrm>
            <a:prstGeom prst="rect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 sz="800">
                  <a:solidFill>
                    <a:srgbClr val="FFFFFF"/>
                  </a:solidFill>
                </a:rPr>
                <a:t>.4” ≈ 56 AU</a:t>
              </a:r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planet-forming-disk-image.jpg" id="136" name="Shape 1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477362" y="0"/>
            <a:ext cx="4666637" cy="3733300"/>
          </a:xfrm>
          <a:prstGeom prst="rect">
            <a:avLst/>
          </a:prstGeom>
          <a:noFill/>
          <a:ln>
            <a:noFill/>
          </a:ln>
        </p:spPr>
      </p:pic>
      <p:sp>
        <p:nvSpPr>
          <p:cNvPr id="137" name="Shape 137"/>
          <p:cNvSpPr txBox="1"/>
          <p:nvPr>
            <p:ph type="title"/>
          </p:nvPr>
        </p:nvSpPr>
        <p:spPr>
          <a:xfrm>
            <a:off x="268950" y="124550"/>
            <a:ext cx="36618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3000"/>
              <a:t>Acknowledgements:</a:t>
            </a:r>
          </a:p>
        </p:txBody>
      </p:sp>
      <p:sp>
        <p:nvSpPr>
          <p:cNvPr id="138" name="Shape 138"/>
          <p:cNvSpPr txBox="1"/>
          <p:nvPr/>
        </p:nvSpPr>
        <p:spPr>
          <a:xfrm>
            <a:off x="389925" y="983200"/>
            <a:ext cx="3372300" cy="275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-381000" lvl="0" marL="457200" rtl="0">
              <a:spcBef>
                <a:spcPts val="0"/>
              </a:spcBef>
              <a:buClr>
                <a:srgbClr val="FFFFFF"/>
              </a:buClr>
              <a:buSzPct val="100000"/>
              <a:buChar char="●"/>
            </a:pPr>
            <a:r>
              <a:rPr lang="en" sz="2400">
                <a:solidFill>
                  <a:srgbClr val="FFFFFF"/>
                </a:solidFill>
              </a:rPr>
              <a:t>Gijs Mulders </a:t>
            </a:r>
          </a:p>
          <a:p>
            <a:pPr indent="-381000" lvl="0" marL="457200" rtl="0">
              <a:spcBef>
                <a:spcPts val="0"/>
              </a:spcBef>
              <a:buClr>
                <a:srgbClr val="FFFFFF"/>
              </a:buClr>
              <a:buSzPct val="100000"/>
              <a:buChar char="●"/>
            </a:pPr>
            <a:r>
              <a:rPr lang="en" sz="2400">
                <a:solidFill>
                  <a:srgbClr val="FFFFFF"/>
                </a:solidFill>
              </a:rPr>
              <a:t>Michiel Min </a:t>
            </a:r>
          </a:p>
          <a:p>
            <a:pPr indent="-381000" lvl="0" marL="457200">
              <a:spcBef>
                <a:spcPts val="0"/>
              </a:spcBef>
              <a:buClr>
                <a:srgbClr val="FFFFFF"/>
              </a:buClr>
              <a:buSzPct val="100000"/>
              <a:buChar char="●"/>
            </a:pPr>
            <a:r>
              <a:rPr lang="en" sz="2400">
                <a:solidFill>
                  <a:srgbClr val="FFFFFF"/>
                </a:solidFill>
              </a:rPr>
              <a:t>Susan Brew, </a:t>
            </a:r>
            <a:r>
              <a:rPr lang="en" sz="2400">
                <a:solidFill>
                  <a:srgbClr val="FFFFFF"/>
                </a:solidFill>
              </a:rPr>
              <a:t>Chandra Holifield Collins, </a:t>
            </a:r>
            <a:r>
              <a:rPr lang="en" sz="2400">
                <a:solidFill>
                  <a:srgbClr val="FFFFFF"/>
                </a:solidFill>
              </a:rPr>
              <a:t>and all NASA Space Grant Staff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grpSp>
        <p:nvGrpSpPr>
          <p:cNvPr id="139" name="Shape 139"/>
          <p:cNvGrpSpPr/>
          <p:nvPr/>
        </p:nvGrpSpPr>
        <p:grpSpPr>
          <a:xfrm>
            <a:off x="97916" y="3830493"/>
            <a:ext cx="700290" cy="1200976"/>
            <a:chOff x="0" y="3409500"/>
            <a:chExt cx="997849" cy="1755300"/>
          </a:xfrm>
        </p:grpSpPr>
        <p:sp>
          <p:nvSpPr>
            <p:cNvPr id="140" name="Shape 140"/>
            <p:cNvSpPr/>
            <p:nvPr/>
          </p:nvSpPr>
          <p:spPr>
            <a:xfrm>
              <a:off x="25" y="3409500"/>
              <a:ext cx="997800" cy="1755300"/>
            </a:xfrm>
            <a:prstGeom prst="rect">
              <a:avLst/>
            </a:prstGeom>
            <a:solidFill>
              <a:srgbClr val="FFFFFF"/>
            </a:solidFill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pic>
          <p:nvPicPr>
            <p:cNvPr id="141" name="Shape 141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0" y="3409500"/>
              <a:ext cx="997849" cy="1755300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descr="nic_web300x250ppi.png" id="142" name="Shape 142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052575" y="4129875"/>
            <a:ext cx="1038825" cy="862224"/>
          </a:xfrm>
          <a:prstGeom prst="rect">
            <a:avLst/>
          </a:prstGeom>
          <a:noFill/>
          <a:ln>
            <a:noFill/>
          </a:ln>
        </p:spPr>
      </p:pic>
      <p:pic>
        <p:nvPicPr>
          <p:cNvPr id="143" name="Shape 143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8038809" y="4090499"/>
            <a:ext cx="1105190" cy="940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-dark-2">
  <a:themeElements>
    <a:clrScheme name="Simple Dark">
      <a:dk1>
        <a:srgbClr val="FFFFFF"/>
      </a:dk1>
      <a:lt1>
        <a:srgbClr val="212121"/>
      </a:lt1>
      <a:dk2>
        <a:srgbClr val="303030"/>
      </a:dk2>
      <a:lt2>
        <a:srgbClr val="ADADAD"/>
      </a:lt2>
      <a:accent1>
        <a:srgbClr val="009688"/>
      </a:accent1>
      <a:accent2>
        <a:srgbClr val="EEEEEE"/>
      </a:accent2>
      <a:accent3>
        <a:srgbClr val="78909C"/>
      </a:accent3>
      <a:accent4>
        <a:srgbClr val="FFAB40"/>
      </a:accent4>
      <a:accent5>
        <a:srgbClr val="4DD0E1"/>
      </a:accent5>
      <a:accent6>
        <a:srgbClr val="EEFF41"/>
      </a:accent6>
      <a:hlink>
        <a:srgbClr val="4DD0E1"/>
      </a:hlink>
      <a:folHlink>
        <a:srgbClr val="4DD0E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